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57" r:id="rId3"/>
    <p:sldId id="267" r:id="rId4"/>
    <p:sldId id="268" r:id="rId5"/>
    <p:sldId id="260" r:id="rId6"/>
    <p:sldId id="261" r:id="rId7"/>
    <p:sldId id="263" r:id="rId8"/>
    <p:sldId id="262" r:id="rId9"/>
    <p:sldId id="26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FFFF99"/>
    <a:srgbClr val="99FF66"/>
    <a:srgbClr val="00FF00"/>
    <a:srgbClr val="CC00FF"/>
    <a:srgbClr val="FFFF00"/>
    <a:srgbClr val="66FF33"/>
    <a:srgbClr val="FFFFCC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Nhân số thập phân với một số tự nhiên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94EAA1-F8BA-4487-872B-8DF50DB66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Nhân số thập phân với một số tự nhiên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8D1D2F-F4EF-4FD4-8841-CA87596E5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Nhân số thập phân với một số tự nhiên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EA138D-B976-412B-ADDD-7DBF82086B82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2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0AEEA-2FE2-4047-AA98-CCF1093AE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BB502-5B2B-4A57-AF30-EB29165BE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F8B5-33CA-42EA-8E5C-A440388A8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FA1A8-32ED-4F54-B170-8F2886A10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3F0A7-EE22-417E-9A96-27AEAB2A8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6E821-5FE0-46DE-ADD7-375CD1404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FD011-D5A6-409C-8FD8-97EC46C83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C6869-361A-4AC1-81D3-C3B238421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C4985-86B9-477C-B606-3B8E8F47A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62232-06EC-4420-A769-FAD5F6748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745A5-2257-4A76-8B06-1F194479F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9AF8C-8A9D-49DF-BB76-8852059E3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8ECFF25-3A92-4DC0-9BDB-D2BB4AF92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97DE2C-C4AC-49F9-8DDA-B65595F4AB4A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 rot="2198156">
            <a:off x="3429000" y="762000"/>
            <a:ext cx="1784350" cy="26685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Toán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38200" y="3124200"/>
            <a:ext cx="7162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/>
              <a:t>Nhân một số thập phân với một số tự nhiên.</a:t>
            </a:r>
          </a:p>
        </p:txBody>
      </p:sp>
      <p:pic>
        <p:nvPicPr>
          <p:cNvPr id="2055" name="Picture 8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178250">
            <a:off x="6634163" y="4762"/>
            <a:ext cx="25146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178250">
            <a:off x="6777038" y="233362"/>
            <a:ext cx="25146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629400" y="4352925"/>
            <a:ext cx="25146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-4762" y="4348162"/>
            <a:ext cx="25146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49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30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66"/>
            </a:gs>
            <a:gs pos="50000">
              <a:srgbClr val="FFCCCC"/>
            </a:gs>
            <a:gs pos="100000">
              <a:srgbClr val="99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01794-1395-480B-A877-FA01A7359623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3400" y="8382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533400"/>
            <a:ext cx="8305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/>
              <a:t>Ví dụ 1</a:t>
            </a:r>
            <a:r>
              <a:rPr lang="en-US" sz="3200"/>
              <a:t> : Cho Hình tam giác ABC có: AB =1,2 m, AC = 1,2m, BC=1,2m. Tính chu vi của hình tam giác </a:t>
            </a:r>
            <a:r>
              <a:rPr lang="vi-VN" sz="3200"/>
              <a:t>đ</a:t>
            </a:r>
            <a:r>
              <a:rPr lang="en-US" sz="3200"/>
              <a:t>ó.</a:t>
            </a:r>
          </a:p>
          <a:p>
            <a:pPr>
              <a:spcBef>
                <a:spcPct val="50000"/>
              </a:spcBef>
            </a:pPr>
            <a:endParaRPr lang="en-US" sz="320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04800" y="2286000"/>
            <a:ext cx="8382000" cy="107791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Ta phải thực hiện phép tính nhân : 1,2 x 3 = ? (m)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838200" y="32004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14400" y="34290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H="1">
            <a:off x="1524000" y="3505200"/>
            <a:ext cx="1447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2971800" y="3505200"/>
            <a:ext cx="1371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524000" y="56388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743200" y="3200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b="1"/>
              <a:t>A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419600" y="5562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219200" y="5715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676400" y="4191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 rot="-3286359">
            <a:off x="1371600" y="4343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1,2m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 rot="3220246">
            <a:off x="3543300" y="42291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1,2m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362200" y="5715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1,2m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029200" y="3200400"/>
            <a:ext cx="3505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Ta có : 1,2m =12dm</a:t>
            </a:r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6472238" y="4772025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172200" y="48006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36</a:t>
            </a:r>
            <a:r>
              <a:rPr lang="en-US" sz="2400"/>
              <a:t>(dm)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400800" y="3810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12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6096000" y="41148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x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 rot="10700094" flipV="1">
            <a:off x="6643688" y="4352925"/>
            <a:ext cx="382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5791200" y="5257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36dm =          m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7010400" y="5257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3,6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5105400" y="57912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Vậy : 1,2 x 3 = </a:t>
            </a:r>
            <a:r>
              <a:rPr lang="en-US" sz="2400" b="1"/>
              <a:t>3,6</a:t>
            </a:r>
            <a:r>
              <a:rPr lang="en-US" sz="2400"/>
              <a:t> (m)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900" decel="100000" fill="hold"/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 animBg="1"/>
      <p:bldP spid="3084" grpId="0" animBg="1"/>
      <p:bldP spid="3086" grpId="0"/>
      <p:bldP spid="3087" grpId="0"/>
      <p:bldP spid="30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CC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5C4B6D-93B4-4844-B122-CC5913CD9A89}" type="slidenum">
              <a:rPr lang="en-US" sz="1200" smtClean="0">
                <a:latin typeface="Arial" pitchFamily="34" charset="0"/>
              </a:rPr>
              <a:pPr/>
              <a:t>3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895600" y="3505200"/>
            <a:ext cx="3933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B</a:t>
            </a:r>
            <a:r>
              <a:rPr lang="vi-VN" sz="2000" b="1">
                <a:solidFill>
                  <a:srgbClr val="FF0000"/>
                </a:solidFill>
              </a:rPr>
              <a:t>ư</a:t>
            </a:r>
            <a:r>
              <a:rPr lang="en-US" sz="2000" b="1">
                <a:solidFill>
                  <a:srgbClr val="FF0000"/>
                </a:solidFill>
              </a:rPr>
              <a:t>ớc 2: Đánh dấu phẩy ở tích</a:t>
            </a:r>
            <a:r>
              <a:rPr lang="en-US" sz="16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276600" y="3733800"/>
            <a:ext cx="5378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 i="1">
              <a:solidFill>
                <a:schemeClr val="bg1"/>
              </a:solidFill>
            </a:endParaRPr>
          </a:p>
          <a:p>
            <a:r>
              <a:rPr lang="en-US" sz="2000" b="1">
                <a:solidFill>
                  <a:srgbClr val="0000FF"/>
                </a:solidFill>
              </a:rPr>
              <a:t>*Phần thập phân của số 1,2 có 1 chữ số ,</a:t>
            </a:r>
            <a:r>
              <a:rPr lang="en-US" sz="20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124200" y="4343400"/>
            <a:ext cx="537527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i="1">
                <a:solidFill>
                  <a:schemeClr val="bg1"/>
                </a:solidFill>
              </a:rPr>
              <a:t>		</a:t>
            </a:r>
          </a:p>
          <a:p>
            <a:r>
              <a:rPr lang="en-US" sz="2000">
                <a:solidFill>
                  <a:schemeClr val="bg1"/>
                </a:solidFill>
              </a:rPr>
              <a:t>  </a:t>
            </a:r>
            <a:r>
              <a:rPr lang="en-US" sz="2000" b="1">
                <a:solidFill>
                  <a:srgbClr val="0000FF"/>
                </a:solidFill>
              </a:rPr>
              <a:t>*Ta dùng dấu phẩy tách ra ở tích 1 chữ số </a:t>
            </a:r>
          </a:p>
          <a:p>
            <a:r>
              <a:rPr lang="en-US" sz="2000" b="1">
                <a:solidFill>
                  <a:srgbClr val="0000FF"/>
                </a:solidFill>
              </a:rPr>
              <a:t>kể từ  phải sang trái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990600" y="457200"/>
            <a:ext cx="765175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576388" y="2524125"/>
            <a:ext cx="7493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066800" y="3413125"/>
            <a:ext cx="7493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555750" y="3381375"/>
            <a:ext cx="7493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000125" y="2506663"/>
            <a:ext cx="4032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785938" y="2532063"/>
            <a:ext cx="4032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885825" y="1873250"/>
            <a:ext cx="16700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1, 2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173163" y="3136900"/>
            <a:ext cx="10382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1116013" y="3371850"/>
            <a:ext cx="1093787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2819400" y="12192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Thông th</a:t>
            </a:r>
            <a:r>
              <a:rPr lang="vi-VN" sz="2000" b="1">
                <a:solidFill>
                  <a:srgbClr val="0000FF"/>
                </a:solidFill>
              </a:rPr>
              <a:t>ư</a:t>
            </a:r>
            <a:r>
              <a:rPr lang="en-US" sz="2000" b="1">
                <a:solidFill>
                  <a:srgbClr val="0000FF"/>
                </a:solidFill>
              </a:rPr>
              <a:t>ờng ta </a:t>
            </a:r>
            <a:r>
              <a:rPr lang="vi-VN" sz="2000" b="1">
                <a:solidFill>
                  <a:srgbClr val="0000FF"/>
                </a:solidFill>
              </a:rPr>
              <a:t>đ</a:t>
            </a:r>
            <a:r>
              <a:rPr lang="en-US" sz="2000" b="1">
                <a:solidFill>
                  <a:srgbClr val="0000FF"/>
                </a:solidFill>
              </a:rPr>
              <a:t>ặt tính rồi làm nh</a:t>
            </a:r>
            <a:r>
              <a:rPr lang="vi-VN" sz="2000" b="1">
                <a:solidFill>
                  <a:srgbClr val="0000FF"/>
                </a:solidFill>
              </a:rPr>
              <a:t>ư</a:t>
            </a:r>
            <a:r>
              <a:rPr lang="en-US" sz="2000" b="1">
                <a:solidFill>
                  <a:srgbClr val="0000FF"/>
                </a:solidFill>
              </a:rPr>
              <a:t> sau :</a:t>
            </a:r>
          </a:p>
        </p:txBody>
      </p:sp>
      <p:sp>
        <p:nvSpPr>
          <p:cNvPr id="4113" name="Text Box 15"/>
          <p:cNvSpPr txBox="1">
            <a:spLocks noChangeArrowheads="1"/>
          </p:cNvSpPr>
          <p:nvPr/>
        </p:nvSpPr>
        <p:spPr bwMode="auto">
          <a:xfrm>
            <a:off x="3048000" y="2438400"/>
            <a:ext cx="5638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895600" y="2133600"/>
            <a:ext cx="52578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B</a:t>
            </a:r>
            <a:r>
              <a:rPr lang="vi-VN" sz="2000" b="1">
                <a:solidFill>
                  <a:srgbClr val="FF0000"/>
                </a:solidFill>
              </a:rPr>
              <a:t>ư</a:t>
            </a:r>
            <a:r>
              <a:rPr lang="en-US" sz="2000" b="1">
                <a:solidFill>
                  <a:srgbClr val="FF0000"/>
                </a:solidFill>
              </a:rPr>
              <a:t>ớc 1 :</a:t>
            </a:r>
          </a:p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      *</a:t>
            </a:r>
            <a:r>
              <a:rPr lang="en-US" sz="2000" b="1">
                <a:solidFill>
                  <a:srgbClr val="0000FF"/>
                </a:solidFill>
              </a:rPr>
              <a:t>Thực hiện phép nhân nh</a:t>
            </a:r>
            <a:r>
              <a:rPr lang="vi-VN" sz="2000" b="1">
                <a:solidFill>
                  <a:srgbClr val="0000FF"/>
                </a:solidFill>
              </a:rPr>
              <a:t>ư</a:t>
            </a:r>
            <a:r>
              <a:rPr lang="en-US" sz="2000" b="1">
                <a:solidFill>
                  <a:srgbClr val="0000FF"/>
                </a:solidFill>
              </a:rPr>
              <a:t> nhân các số tự nhiên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255 L -0.00069 0.2120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  <p:bldP spid="15364" grpId="0"/>
      <p:bldP spid="15366" grpId="0"/>
      <p:bldP spid="15367" grpId="0"/>
      <p:bldP spid="15368" grpId="0"/>
      <p:bldP spid="15369" grpId="0"/>
      <p:bldP spid="15370" grpId="0" animBg="1"/>
      <p:bldP spid="15370" grpId="1" animBg="1"/>
      <p:bldP spid="15371" grpId="0"/>
      <p:bldP spid="15372" grpId="0"/>
      <p:bldP spid="15373" grpId="0" animBg="1"/>
      <p:bldP spid="15374" grpId="0"/>
      <p:bldP spid="153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4DCD8F-72C6-4DDD-9E77-532737F734C8}" type="slidenum">
              <a:rPr lang="en-US" sz="1200" smtClean="0">
                <a:latin typeface="Arial" pitchFamily="34" charset="0"/>
              </a:rPr>
              <a:pPr/>
              <a:t>4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990600" y="304800"/>
            <a:ext cx="5943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Ví dụ 2 :      0,46  x 12 = ?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66713" y="952500"/>
            <a:ext cx="167005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</a:rPr>
              <a:t>Đặt tính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09600" y="1676400"/>
            <a:ext cx="1268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0,46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82600" y="2392363"/>
            <a:ext cx="4032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x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235075" y="2335213"/>
            <a:ext cx="288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1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425575" y="2335213"/>
            <a:ext cx="403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2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406400" y="2909888"/>
            <a:ext cx="155575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990600" y="3048000"/>
            <a:ext cx="863600" cy="576263"/>
          </a:xfrm>
          <a:prstGeom prst="rect">
            <a:avLst/>
          </a:prstGeom>
          <a:solidFill>
            <a:srgbClr val="A0FEF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92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33400" y="3733800"/>
            <a:ext cx="990600" cy="519113"/>
          </a:xfrm>
          <a:prstGeom prst="rect">
            <a:avLst/>
          </a:prstGeom>
          <a:solidFill>
            <a:srgbClr val="A0FEF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4 6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23863" y="4465638"/>
            <a:ext cx="155575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33400" y="4648200"/>
            <a:ext cx="1323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5 52</a:t>
            </a: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1054100" y="2219325"/>
            <a:ext cx="690563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17550" y="4535488"/>
            <a:ext cx="8064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/>
              <a:t>,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2555875" y="1931988"/>
            <a:ext cx="6221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rgbClr val="0000FF"/>
                </a:solidFill>
              </a:rPr>
              <a:t>B</a:t>
            </a:r>
            <a:r>
              <a:rPr lang="vi-VN" sz="2400" b="1">
                <a:solidFill>
                  <a:srgbClr val="0000FF"/>
                </a:solidFill>
              </a:rPr>
              <a:t>ư</a:t>
            </a:r>
            <a:r>
              <a:rPr lang="en-US" sz="2400" b="1">
                <a:solidFill>
                  <a:srgbClr val="0000FF"/>
                </a:solidFill>
              </a:rPr>
              <a:t>ớc 1: </a:t>
            </a:r>
          </a:p>
          <a:p>
            <a:r>
              <a:rPr lang="en-US" sz="2400">
                <a:solidFill>
                  <a:srgbClr val="0000FF"/>
                </a:solidFill>
              </a:rPr>
              <a:t>Thực hiện phép nhân nh</a:t>
            </a:r>
            <a:r>
              <a:rPr lang="vi-VN" sz="2400">
                <a:solidFill>
                  <a:srgbClr val="0000FF"/>
                </a:solidFill>
              </a:rPr>
              <a:t>ư</a:t>
            </a:r>
            <a:r>
              <a:rPr lang="en-US" sz="2400">
                <a:solidFill>
                  <a:srgbClr val="0000FF"/>
                </a:solidFill>
              </a:rPr>
              <a:t> nhân các so</a:t>
            </a:r>
          </a:p>
          <a:p>
            <a:r>
              <a:rPr lang="en-US" sz="2400">
                <a:solidFill>
                  <a:srgbClr val="0000FF"/>
                </a:solidFill>
              </a:rPr>
              <a:t>á tự nhiên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362200" y="3200400"/>
            <a:ext cx="59912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rgbClr val="0000FF"/>
                </a:solidFill>
              </a:rPr>
              <a:t>Bước 2 :</a:t>
            </a:r>
            <a:r>
              <a:rPr lang="en-US" sz="2400">
                <a:solidFill>
                  <a:srgbClr val="0000FF"/>
                </a:solidFill>
              </a:rPr>
              <a:t> Đánh dấu phẩy ở tích</a:t>
            </a:r>
          </a:p>
          <a:p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438400" y="3733800"/>
            <a:ext cx="6032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0000FF"/>
                </a:solidFill>
              </a:rPr>
              <a:t>Đếm : Phần thập phân của 0,46 có 2 chữ số</a:t>
            </a:r>
          </a:p>
          <a:p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2514600" y="4572000"/>
            <a:ext cx="62785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0000FF"/>
                </a:solidFill>
              </a:rPr>
              <a:t>Tách  : Ta dùng dấu phẩy tách ở tích ra</a:t>
            </a:r>
          </a:p>
          <a:p>
            <a:r>
              <a:rPr lang="en-US" sz="2400">
                <a:solidFill>
                  <a:srgbClr val="0000FF"/>
                </a:solidFill>
              </a:rPr>
              <a:t> 2 chữ số kể từ trái sang phải</a:t>
            </a:r>
          </a:p>
          <a:p>
            <a:endParaRPr 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139 L -0.00295 0.4265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  <p:bldP spid="16388" grpId="1"/>
      <p:bldP spid="16389" grpId="0"/>
      <p:bldP spid="16389" grpId="1"/>
      <p:bldP spid="16389" grpId="2"/>
      <p:bldP spid="16390" grpId="0"/>
      <p:bldP spid="16390" grpId="1"/>
      <p:bldP spid="16391" grpId="0"/>
      <p:bldP spid="16391" grpId="1"/>
      <p:bldP spid="16391" grpId="2"/>
      <p:bldP spid="16392" grpId="0" animBg="1"/>
      <p:bldP spid="16393" grpId="0" animBg="1"/>
      <p:bldP spid="16393" grpId="1" animBg="1"/>
      <p:bldP spid="16394" grpId="0" animBg="1"/>
      <p:bldP spid="16395" grpId="0" animBg="1"/>
      <p:bldP spid="16397" grpId="0" animBg="1"/>
      <p:bldP spid="16397" grpId="1" animBg="1"/>
      <p:bldP spid="16398" grpId="0"/>
      <p:bldP spid="16399" grpId="0"/>
      <p:bldP spid="16400" grpId="0"/>
      <p:bldP spid="16401" grpId="0"/>
      <p:bldP spid="164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FFCC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089A4C-E6EC-4495-BAD4-EACD7ED534F5}" type="slidenum">
              <a:rPr lang="en-US" sz="1200" smtClean="0">
                <a:latin typeface="Arial" pitchFamily="34" charset="0"/>
              </a:rPr>
              <a:pPr/>
              <a:t>5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Quy tắc: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1000" y="12192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Muốn nhân một số thập phân với một số tự nhiên ta làm nh</a:t>
            </a:r>
            <a:r>
              <a:rPr lang="vi-VN" sz="2800"/>
              <a:t>ư</a:t>
            </a:r>
            <a:r>
              <a:rPr lang="en-US" sz="2800"/>
              <a:t> sau :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5800" y="2438400"/>
            <a:ext cx="594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- Nhân nh</a:t>
            </a:r>
            <a:r>
              <a:rPr lang="vi-VN" sz="2800"/>
              <a:t>ư</a:t>
            </a:r>
            <a:r>
              <a:rPr lang="en-US" sz="2800"/>
              <a:t> nhân các số tự nhiên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85800" y="3200400"/>
            <a:ext cx="7467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- </a:t>
            </a:r>
            <a:r>
              <a:rPr lang="en-US" sz="2800"/>
              <a:t>Đếm xem trong phần thập phân của số thập phân có bao nhiêu chữ số rồi ta dùng dấu phẩy tách ở tích ra bấy nhiêu chữ số kể từ phẩi sang trái.</a:t>
            </a:r>
          </a:p>
        </p:txBody>
      </p:sp>
      <p:graphicFrame>
        <p:nvGraphicFramePr>
          <p:cNvPr id="6160" name="Group 16"/>
          <p:cNvGraphicFramePr>
            <a:graphicFrameLocks noGrp="1"/>
          </p:cNvGraphicFramePr>
          <p:nvPr>
            <p:ph/>
          </p:nvPr>
        </p:nvGraphicFramePr>
        <p:xfrm>
          <a:off x="304800" y="1066800"/>
          <a:ext cx="8229600" cy="48768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487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rgbClr val="FFFF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90C5B9-51A4-4824-8427-AB58C0A2874D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419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1. </a:t>
            </a:r>
            <a:r>
              <a:rPr lang="en-US" sz="3200"/>
              <a:t>Đặt tính rồi tính :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04800" y="25146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a)  2,5 x 7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0" y="24384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b)  5,18 x 5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62000" y="3352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2,5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09600" y="3733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90600" y="39624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7</a:t>
            </a: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85800" y="4648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85800" y="4800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17,5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334000" y="31242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5,18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029200" y="3505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029200" y="24384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 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5334000" y="4495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105400" y="4572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25,90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 flipH="1">
            <a:off x="5562600" y="37338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</a:t>
            </a:r>
            <a:r>
              <a:rPr lang="en-US" sz="2800"/>
              <a:t>5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762000" y="533400"/>
            <a:ext cx="502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animBg="1"/>
      <p:bldP spid="7183" grpId="0" animBg="1"/>
      <p:bldP spid="718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00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F9EF48-F98B-4E8E-8363-036B588C7CEC}" type="slidenum">
              <a:rPr lang="en-US" sz="1200" smtClean="0">
                <a:latin typeface="Arial" pitchFamily="34" charset="0"/>
              </a:rPr>
              <a:pPr/>
              <a:t>7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5800" y="609600"/>
            <a:ext cx="716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2. </a:t>
            </a:r>
            <a:r>
              <a:rPr lang="en-US" sz="2800"/>
              <a:t>Viết số thích hợp vào chỗ trống:</a:t>
            </a:r>
          </a:p>
        </p:txBody>
      </p:sp>
      <p:graphicFrame>
        <p:nvGraphicFramePr>
          <p:cNvPr id="9251" name="Group 35"/>
          <p:cNvGraphicFramePr>
            <a:graphicFrameLocks noGrp="1"/>
          </p:cNvGraphicFramePr>
          <p:nvPr>
            <p:ph/>
          </p:nvPr>
        </p:nvGraphicFramePr>
        <p:xfrm>
          <a:off x="457200" y="1447800"/>
          <a:ext cx="82296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57200" y="15240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Thừa số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457200" y="22098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Thừa số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2590800" y="16002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3,18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2590800" y="22098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3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533400" y="29718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Tích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4648200" y="15240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8,07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4572000" y="22860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5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6629400" y="16002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2,356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6781800" y="22860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10</a:t>
            </a: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2743200" y="30480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9,54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4800600" y="30480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40,35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6781800" y="3124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23,56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900" decel="100000" fill="hold"/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900" decel="100000" fill="hold"/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rgbClr val="FFFF99"/>
            </a:gs>
            <a:gs pos="100000">
              <a:srgbClr val="FFFF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EE81E4-A205-439C-A58F-2AE3E14DEAFB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22098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en-US" sz="3200"/>
              <a:t>Tóm tắt :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          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124200" y="32766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Bài giải 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219200" y="38100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Trong 4 giờ ô tô </a:t>
            </a:r>
            <a:r>
              <a:rPr lang="vi-VN" sz="2800"/>
              <a:t>đ</a:t>
            </a:r>
            <a:r>
              <a:rPr lang="en-US" sz="2800"/>
              <a:t>ó chạy </a:t>
            </a:r>
            <a:r>
              <a:rPr lang="vi-VN" sz="2800"/>
              <a:t>đư</a:t>
            </a:r>
            <a:r>
              <a:rPr lang="en-US" sz="2800"/>
              <a:t>ợc số km  là 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86000" y="4419600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42,6 x 4 = 170,4 (km)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362200" y="4953000"/>
            <a:ext cx="3733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Đáp số : 170,4 (</a:t>
            </a:r>
            <a:r>
              <a:rPr lang="en-US" sz="3200">
                <a:hlinkClick r:id="rId2" action="ppaction://hlinksldjump"/>
              </a:rPr>
              <a:t>km)</a:t>
            </a:r>
            <a:endParaRPr lang="en-US" sz="3200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905000" y="2057400"/>
            <a:ext cx="525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>
            <a:off x="5724525" y="18383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905000" y="1828800"/>
            <a:ext cx="5257800" cy="390525"/>
            <a:chOff x="1200" y="1152"/>
            <a:chExt cx="3312" cy="246"/>
          </a:xfrm>
        </p:grpSpPr>
        <p:sp>
          <p:nvSpPr>
            <p:cNvPr id="9237" name="Line 10"/>
            <p:cNvSpPr>
              <a:spLocks noChangeShapeType="1"/>
            </p:cNvSpPr>
            <p:nvPr/>
          </p:nvSpPr>
          <p:spPr bwMode="auto">
            <a:xfrm>
              <a:off x="1200" y="11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11"/>
            <p:cNvSpPr>
              <a:spLocks noChangeShapeType="1"/>
            </p:cNvSpPr>
            <p:nvPr/>
          </p:nvSpPr>
          <p:spPr bwMode="auto">
            <a:xfrm>
              <a:off x="1956" y="11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12"/>
            <p:cNvSpPr>
              <a:spLocks noChangeShapeType="1"/>
            </p:cNvSpPr>
            <p:nvPr/>
          </p:nvSpPr>
          <p:spPr bwMode="auto">
            <a:xfrm>
              <a:off x="4512" y="11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14"/>
            <p:cNvSpPr>
              <a:spLocks noChangeShapeType="1"/>
            </p:cNvSpPr>
            <p:nvPr/>
          </p:nvSpPr>
          <p:spPr bwMode="auto">
            <a:xfrm>
              <a:off x="2760" y="115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7" name="AutoShape 15"/>
          <p:cNvSpPr>
            <a:spLocks/>
          </p:cNvSpPr>
          <p:nvPr/>
        </p:nvSpPr>
        <p:spPr bwMode="auto">
          <a:xfrm rot="5400000">
            <a:off x="4152900" y="38100"/>
            <a:ext cx="762000" cy="5257800"/>
          </a:xfrm>
          <a:prstGeom prst="rightBrace">
            <a:avLst>
              <a:gd name="adj1" fmla="val 57500"/>
              <a:gd name="adj2" fmla="val 50176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Arc 16"/>
          <p:cNvSpPr>
            <a:spLocks/>
          </p:cNvSpPr>
          <p:nvPr/>
        </p:nvSpPr>
        <p:spPr bwMode="auto">
          <a:xfrm rot="11814909" flipV="1">
            <a:off x="1905000" y="1600200"/>
            <a:ext cx="1166813" cy="709613"/>
          </a:xfrm>
          <a:custGeom>
            <a:avLst/>
            <a:gdLst>
              <a:gd name="T0" fmla="*/ 0 w 20881"/>
              <a:gd name="T1" fmla="*/ 4077548 h 21600"/>
              <a:gd name="T2" fmla="*/ 2147483647 w 20881"/>
              <a:gd name="T3" fmla="*/ 380029819 h 21600"/>
              <a:gd name="T4" fmla="*/ 387699723 w 20881"/>
              <a:gd name="T5" fmla="*/ 765873733 h 21600"/>
              <a:gd name="T6" fmla="*/ 0 60000 65536"/>
              <a:gd name="T7" fmla="*/ 0 60000 65536"/>
              <a:gd name="T8" fmla="*/ 0 60000 65536"/>
              <a:gd name="T9" fmla="*/ 0 w 20881"/>
              <a:gd name="T10" fmla="*/ 0 h 21600"/>
              <a:gd name="T11" fmla="*/ 20881 w 2088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81" h="21600" fill="none" extrusionOk="0">
                <a:moveTo>
                  <a:pt x="-1" y="114"/>
                </a:moveTo>
                <a:cubicBezTo>
                  <a:pt x="738" y="38"/>
                  <a:pt x="1479" y="-1"/>
                  <a:pt x="2222" y="0"/>
                </a:cubicBezTo>
                <a:cubicBezTo>
                  <a:pt x="9905" y="0"/>
                  <a:pt x="17009" y="4081"/>
                  <a:pt x="20880" y="10718"/>
                </a:cubicBezTo>
              </a:path>
              <a:path w="20881" h="21600" stroke="0" extrusionOk="0">
                <a:moveTo>
                  <a:pt x="-1" y="114"/>
                </a:moveTo>
                <a:cubicBezTo>
                  <a:pt x="738" y="38"/>
                  <a:pt x="1479" y="-1"/>
                  <a:pt x="2222" y="0"/>
                </a:cubicBezTo>
                <a:cubicBezTo>
                  <a:pt x="9905" y="0"/>
                  <a:pt x="17009" y="4081"/>
                  <a:pt x="20880" y="10718"/>
                </a:cubicBezTo>
                <a:lnTo>
                  <a:pt x="2222" y="21600"/>
                </a:lnTo>
                <a:lnTo>
                  <a:pt x="-1" y="114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828800" y="1143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42,6 km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3810000" y="2743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? km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1905000" y="2057400"/>
            <a:ext cx="12192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24"/>
          <p:cNvSpPr>
            <a:spLocks noChangeShapeType="1"/>
          </p:cNvSpPr>
          <p:nvPr/>
        </p:nvSpPr>
        <p:spPr bwMode="auto">
          <a:xfrm>
            <a:off x="1905000" y="182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26"/>
          <p:cNvSpPr>
            <a:spLocks noChangeShapeType="1"/>
          </p:cNvSpPr>
          <p:nvPr/>
        </p:nvSpPr>
        <p:spPr bwMode="auto">
          <a:xfrm>
            <a:off x="19050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3095625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19050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  <p:bldP spid="8207" grpId="0" animBg="1"/>
      <p:bldP spid="8208" grpId="0" animBg="1"/>
      <p:bldP spid="8210" grpId="0"/>
      <p:bldP spid="8213" grpId="0" animBg="1"/>
      <p:bldP spid="8213" grpId="1" animBg="1"/>
      <p:bldP spid="8219" grpId="0" animBg="1"/>
      <p:bldP spid="82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pitchFamily="34" charset="0"/>
              </a:rPr>
              <a:t>Nhân một số thập phân với một số tự nhiên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4EECA6-2F21-42E2-9343-75EC34654930}" type="slidenum">
              <a:rPr lang="en-US" sz="1200" smtClean="0">
                <a:latin typeface="Arial" pitchFamily="34" charset="0"/>
              </a:rPr>
              <a:pPr/>
              <a:t>9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7391400" y="1828800"/>
            <a:ext cx="1752600" cy="16002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Công </a:t>
            </a:r>
          </a:p>
          <a:p>
            <a:pPr algn="ctr">
              <a:defRPr/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chúa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0" y="0"/>
            <a:ext cx="3381375" cy="1881188"/>
          </a:xfrm>
          <a:prstGeom prst="irregularSeal2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Trò chơi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76600" y="381000"/>
            <a:ext cx="50292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Giải cứu công chúa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514600" y="3233738"/>
            <a:ext cx="838200" cy="1719262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1590675" y="2152650"/>
            <a:ext cx="1319213" cy="1143000"/>
          </a:xfrm>
          <a:prstGeom prst="star24">
            <a:avLst>
              <a:gd name="adj" fmla="val 37500"/>
            </a:avLst>
          </a:prstGeom>
          <a:solidFill>
            <a:srgbClr val="F7A7F9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3276600" y="4876800"/>
            <a:ext cx="1276350" cy="1066800"/>
          </a:xfrm>
          <a:prstGeom prst="star24">
            <a:avLst>
              <a:gd name="adj" fmla="val 37500"/>
            </a:avLst>
          </a:prstGeom>
          <a:solidFill>
            <a:srgbClr val="66FF66"/>
          </a:solid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4629150" y="2057400"/>
            <a:ext cx="1238250" cy="10668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57150">
            <a:solidFill>
              <a:srgbClr val="0066FF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rot="18852087" flipH="1">
            <a:off x="3973513" y="3636963"/>
            <a:ext cx="1820862" cy="792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-71438" y="2514600"/>
            <a:ext cx="728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1,1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604838" y="2743200"/>
            <a:ext cx="990600" cy="4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81000" y="22860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  x 3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829175" y="3914775"/>
            <a:ext cx="184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x  2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791200" y="21336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 x   4</a:t>
            </a:r>
          </a:p>
        </p:txBody>
      </p:sp>
      <p:pic>
        <p:nvPicPr>
          <p:cNvPr id="10257" name="Picture 15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57150" y="28575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5991225" y="2667000"/>
            <a:ext cx="106997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752600" y="3733800"/>
            <a:ext cx="6629400" cy="2590800"/>
            <a:chOff x="1008" y="3456"/>
            <a:chExt cx="4169" cy="2028"/>
          </a:xfrm>
        </p:grpSpPr>
        <p:pic>
          <p:nvPicPr>
            <p:cNvPr id="10276" name="Picture 18" descr="BIRDFLY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4800"/>
              <a:ext cx="1475" cy="6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7" name="AutoShape 19"/>
            <p:cNvSpPr>
              <a:spLocks noChangeArrowheads="1"/>
            </p:cNvSpPr>
            <p:nvPr/>
          </p:nvSpPr>
          <p:spPr bwMode="auto">
            <a:xfrm rot="10800000">
              <a:off x="2592" y="3456"/>
              <a:ext cx="2585" cy="1386"/>
            </a:xfrm>
            <a:prstGeom prst="cloudCallout">
              <a:avLst>
                <a:gd name="adj1" fmla="val 78778"/>
                <a:gd name="adj2" fmla="val -67389"/>
              </a:avLst>
            </a:prstGeom>
            <a:gradFill rotWithShape="1">
              <a:gsLst>
                <a:gs pos="0">
                  <a:srgbClr val="FF33CC"/>
                </a:gs>
                <a:gs pos="100000">
                  <a:srgbClr val="691554"/>
                </a:gs>
              </a:gsLst>
              <a:lin ang="5400000" scaled="1"/>
            </a:gra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ctr"/>
              <a:r>
                <a:rPr lang="en-US" sz="2400">
                  <a:solidFill>
                    <a:srgbClr val="FFFF00"/>
                  </a:solidFill>
                </a:rPr>
                <a:t>Chúc mừng các bạn </a:t>
              </a:r>
              <a:r>
                <a:rPr lang="vi-VN" sz="2400">
                  <a:solidFill>
                    <a:srgbClr val="FFFF00"/>
                  </a:solidFill>
                </a:rPr>
                <a:t>đ</a:t>
              </a:r>
              <a:r>
                <a:rPr lang="en-US" sz="2400">
                  <a:solidFill>
                    <a:srgbClr val="FFFF00"/>
                  </a:solidFill>
                </a:rPr>
                <a:t>ã giải cứu </a:t>
              </a:r>
              <a:r>
                <a:rPr lang="vi-VN" sz="2400">
                  <a:solidFill>
                    <a:srgbClr val="FFFF00"/>
                  </a:solidFill>
                </a:rPr>
                <a:t>đư</a:t>
              </a:r>
              <a:r>
                <a:rPr lang="en-US" sz="2400">
                  <a:solidFill>
                    <a:srgbClr val="FFFF00"/>
                  </a:solidFill>
                </a:rPr>
                <a:t>ợc công chúa!</a:t>
              </a:r>
            </a:p>
          </p:txBody>
        </p:sp>
      </p:grp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7391400" y="1752600"/>
            <a:ext cx="1752600" cy="16002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158,4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2509838" y="3252788"/>
            <a:ext cx="838200" cy="1719262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1600200" y="2362200"/>
            <a:ext cx="1319213" cy="1143000"/>
          </a:xfrm>
          <a:prstGeom prst="star24">
            <a:avLst>
              <a:gd name="adj" fmla="val 37500"/>
            </a:avLst>
          </a:prstGeom>
          <a:solidFill>
            <a:srgbClr val="F7A7F9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3,3</a:t>
            </a:r>
          </a:p>
        </p:txBody>
      </p:sp>
      <p:sp>
        <p:nvSpPr>
          <p:cNvPr id="18455" name="AutoShape 23"/>
          <p:cNvSpPr>
            <a:spLocks noChangeArrowheads="1"/>
          </p:cNvSpPr>
          <p:nvPr/>
        </p:nvSpPr>
        <p:spPr bwMode="auto">
          <a:xfrm>
            <a:off x="3276600" y="4953000"/>
            <a:ext cx="1276350" cy="914400"/>
          </a:xfrm>
          <a:prstGeom prst="star24">
            <a:avLst>
              <a:gd name="adj" fmla="val 37500"/>
            </a:avLst>
          </a:prstGeom>
          <a:solidFill>
            <a:srgbClr val="66FF66"/>
          </a:solid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19,8</a:t>
            </a:r>
          </a:p>
        </p:txBody>
      </p:sp>
      <p:sp>
        <p:nvSpPr>
          <p:cNvPr id="18456" name="AutoShape 24"/>
          <p:cNvSpPr>
            <a:spLocks noChangeArrowheads="1"/>
          </p:cNvSpPr>
          <p:nvPr/>
        </p:nvSpPr>
        <p:spPr bwMode="auto">
          <a:xfrm>
            <a:off x="4624388" y="2076450"/>
            <a:ext cx="1238250" cy="10668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57150">
            <a:solidFill>
              <a:srgbClr val="0066FF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39,6</a:t>
            </a: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rot="18852087" flipH="1">
            <a:off x="3968751" y="3656012"/>
            <a:ext cx="1820862" cy="792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-76200" y="2667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1,1</a:t>
            </a:r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V="1">
            <a:off x="609600" y="2743200"/>
            <a:ext cx="990600" cy="4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X  </a:t>
            </a:r>
            <a:r>
              <a:rPr lang="en-US" sz="20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4876800" y="3962400"/>
            <a:ext cx="2990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x 2 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5786438" y="215265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 x  4</a:t>
            </a:r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6019800" y="2667000"/>
            <a:ext cx="1069975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8464" name="Picture 32" descr="3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59663" y="1828800"/>
            <a:ext cx="168433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5" name="j0212969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6"/>
          <a:srcRect/>
          <a:stretch>
            <a:fillRect/>
          </a:stretch>
        </p:blipFill>
        <p:spPr>
          <a:xfrm>
            <a:off x="8534400" y="6248400"/>
            <a:ext cx="304800" cy="304800"/>
          </a:xfrm>
        </p:spPr>
      </p:pic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2971800" y="3733800"/>
            <a:ext cx="577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X  6</a:t>
            </a: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685800" y="22860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x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8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9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5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7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6" presetID="8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7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0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1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xit" presetSubtype="3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1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3" presetClass="exit" presetSubtype="3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3" presetClass="exit" presetSubtype="3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3" presetClass="exit" presetSubtype="3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16093 L -0.24948 -0.16093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16 0.06243 C 0.42187 -0.22914 0.58958 -0.5207 0.72083 -0.56555 C 0.85208 -0.61041 0.98802 -0.26567 1.04149 -0.20625 " pathEditMode="relative" rAng="0" ptsTypes="aaA">
                                      <p:cBhvr>
                                        <p:cTn id="2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1.04046E-6 L 0 -1.04046E-6 " pathEditMode="relative" rAng="0" ptsTypes="AA">
                                      <p:cBhvr>
                                        <p:cTn id="222" dur="20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5" dur="4745" fill="hold"/>
                                        <p:tgtEl>
                                          <p:spTgt spid="184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65"/>
                </p:tgtEl>
              </p:cMediaNode>
            </p:audio>
          </p:childTnLst>
        </p:cTn>
      </p:par>
    </p:tnLst>
    <p:bldLst>
      <p:bldP spid="18434" grpId="0" animBg="1"/>
      <p:bldP spid="18434" grpId="1" animBg="1"/>
      <p:bldP spid="18434" grpId="2" animBg="1"/>
      <p:bldP spid="18434" grpId="3" animBg="1"/>
      <p:bldP spid="18434" grpId="4" animBg="1"/>
      <p:bldP spid="18435" grpId="0" animBg="1"/>
      <p:bldP spid="18435" grpId="1" animBg="1"/>
      <p:bldP spid="18436" grpId="0" animBg="1"/>
      <p:bldP spid="18437" grpId="0" animBg="1"/>
      <p:bldP spid="18437" grpId="1" animBg="1"/>
      <p:bldP spid="18438" grpId="0" animBg="1"/>
      <p:bldP spid="18438" grpId="1" animBg="1"/>
      <p:bldP spid="18438" grpId="2" animBg="1"/>
      <p:bldP spid="18438" grpId="3" animBg="1"/>
      <p:bldP spid="18438" grpId="4" animBg="1"/>
      <p:bldP spid="18439" grpId="0" animBg="1"/>
      <p:bldP spid="18439" grpId="1" animBg="1"/>
      <p:bldP spid="18439" grpId="2" animBg="1"/>
      <p:bldP spid="18439" grpId="3" animBg="1"/>
      <p:bldP spid="18439" grpId="4" animBg="1"/>
      <p:bldP spid="18440" grpId="0" animBg="1"/>
      <p:bldP spid="18440" grpId="1" animBg="1"/>
      <p:bldP spid="18440" grpId="2" animBg="1"/>
      <p:bldP spid="18440" grpId="3" animBg="1"/>
      <p:bldP spid="18440" grpId="4" animBg="1"/>
      <p:bldP spid="18441" grpId="0" animBg="1"/>
      <p:bldP spid="18441" grpId="1" animBg="1"/>
      <p:bldP spid="18442" grpId="0"/>
      <p:bldP spid="18442" grpId="1"/>
      <p:bldP spid="18443" grpId="0" animBg="1"/>
      <p:bldP spid="18443" grpId="1" animBg="1"/>
      <p:bldP spid="18444" grpId="0"/>
      <p:bldP spid="18444" grpId="1"/>
      <p:bldP spid="18445" grpId="0"/>
      <p:bldP spid="18445" grpId="1"/>
      <p:bldP spid="18446" grpId="0"/>
      <p:bldP spid="18446" grpId="1"/>
      <p:bldP spid="18448" grpId="0" animBg="1"/>
      <p:bldP spid="18448" grpId="1" animBg="1"/>
      <p:bldP spid="18452" grpId="0" animBg="1"/>
      <p:bldP spid="18453" grpId="0" animBg="1"/>
      <p:bldP spid="18454" grpId="0" animBg="1"/>
      <p:bldP spid="18455" grpId="0" animBg="1"/>
      <p:bldP spid="18456" grpId="0" animBg="1"/>
      <p:bldP spid="18457" grpId="0" animBg="1"/>
      <p:bldP spid="18458" grpId="0"/>
      <p:bldP spid="18459" grpId="0" animBg="1"/>
      <p:bldP spid="18460" grpId="0"/>
      <p:bldP spid="18461" grpId="0"/>
      <p:bldP spid="18462" grpId="0"/>
      <p:bldP spid="18463" grpId="0" animBg="1"/>
      <p:bldP spid="18466" grpId="0"/>
      <p:bldP spid="18466" grpId="1"/>
      <p:bldP spid="1846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1|1.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551</Words>
  <Application>Microsoft Office PowerPoint</Application>
  <PresentationFormat>On-screen Show (4:3)</PresentationFormat>
  <Paragraphs>131</Paragraphs>
  <Slides>9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.VnTime</vt:lpstr>
      <vt:lpstr>Default Design</vt:lpstr>
      <vt:lpstr>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18 - HUNG VUONG - NGOC HOI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14</cp:revision>
  <dcterms:created xsi:type="dcterms:W3CDTF">2009-10-14T19:40:33Z</dcterms:created>
  <dcterms:modified xsi:type="dcterms:W3CDTF">2016-06-30T03:35:07Z</dcterms:modified>
</cp:coreProperties>
</file>